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itter" pitchFamily="2" charset="77"/>
      <p:regular r:id="rId10"/>
      <p:bold r:id="rId11"/>
      <p:italic r:id="rId12"/>
      <p:boldItalic r:id="rId13"/>
    </p:embeddedFont>
    <p:embeddedFont>
      <p:font typeface="Outfit" pitchFamily="2" charset="0"/>
      <p:regular r:id="rId14"/>
      <p:bold r:id="rId15"/>
    </p:embeddedFont>
    <p:embeddedFont>
      <p:font typeface="Outfit Bold" pitchFamily="2" charset="0"/>
      <p:bold r:id="rId16"/>
      <p:italic r:id="rId17"/>
    </p:embeddedFont>
    <p:embeddedFont>
      <p:font typeface="Outfit Light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E19DE9-C0B7-6646-A181-22FE062D6C3C}" v="70" dt="2026-01-13T11:17:04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71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972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Roles Consultants Play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Understanding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why you are there and </a:t>
            </a: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deciding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how to play the role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is essential for consulting success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015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are you there?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572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"Due diligence" is a large business for consultancies - providing an independent assessment of an investment opportunity.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382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"independent" does the client want you to be?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804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independent do you need to be (legally and ethically)?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98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Difficult questions to ask - important questions to answer,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a wide range of engagements.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16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385"/>
            <a:ext cx="452544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do clients hire consultants?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E1E5CD"/>
                </a:solidFill>
                <a:latin typeface="Outfit" pitchFamily="2" charset="0"/>
              </a:rPr>
              <a:t>(Ringland &amp; Shaukat, 2004)</a:t>
            </a:r>
            <a:endParaRPr lang="en-US" sz="2850" dirty="0">
              <a:latin typeface="Outfit" pitchFamily="2" charset="0"/>
            </a:endParaRPr>
          </a:p>
        </p:txBody>
      </p:sp>
      <p:pic>
        <p:nvPicPr>
          <p:cNvPr id="25" name="Picture 24" descr="A diagram of a company's management&#10;&#10;AI-generated content may be incorrect.">
            <a:extLst>
              <a:ext uri="{FF2B5EF4-FFF2-40B4-BE49-F238E27FC236}">
                <a16:creationId xmlns:a16="http://schemas.microsoft.com/office/drawing/2014/main" id="{27ED147D-D741-B11B-38BA-AC0BDE20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6" t="11026" r="2185" b="6733"/>
          <a:stretch>
            <a:fillRect/>
          </a:stretch>
        </p:blipFill>
        <p:spPr>
          <a:xfrm>
            <a:off x="2831690" y="2304320"/>
            <a:ext cx="8406581" cy="48394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4F084A-4E5E-C016-F4A3-9B52AB1E30C5}"/>
              </a:ext>
            </a:extLst>
          </p:cNvPr>
          <p:cNvSpPr/>
          <p:nvPr/>
        </p:nvSpPr>
        <p:spPr>
          <a:xfrm>
            <a:off x="3554361" y="5058697"/>
            <a:ext cx="1047136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C0231A-C6DA-108F-1BE4-6E23B411FA39}"/>
              </a:ext>
            </a:extLst>
          </p:cNvPr>
          <p:cNvSpPr/>
          <p:nvPr/>
        </p:nvSpPr>
        <p:spPr>
          <a:xfrm>
            <a:off x="5447069" y="6568632"/>
            <a:ext cx="2959511" cy="575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224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Four Consultant Roles (Schein, 1987)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6896756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any engagement, you may move between these roles … but make sure you know </a:t>
            </a:r>
            <a:b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which role you are in (and which you are interested in focusing 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1750755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1727895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97307" y="1444645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1021" y="1628359"/>
            <a:ext cx="244912" cy="244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723" y="22610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Plumber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0723" y="2702303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Fix the defined problem. They know precisely what's broken; you have the technical skills to repair it. Scope is clear, success is measurable.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7237" y="1750755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17237" y="1727895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320754" y="1444645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68" y="1628359"/>
            <a:ext cx="244912" cy="24491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44170" y="22610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Doctor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644170" y="2702303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Diagnose what's wrong. They sense something isn't right but can't pinpoint it. They trust your expertise to identify the underlying issue.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93790" y="4419541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93790" y="4396681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3697307" y="411343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1021" y="4297145"/>
            <a:ext cx="244912" cy="24491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20723" y="492984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Adviser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1020723" y="5371089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 them think through options. You support their problem-solving process and provide frameworks, but they own the ultimate decision.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17237" y="4419541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1C1D1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7417237" y="4396681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10320754" y="411343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468" y="4297145"/>
            <a:ext cx="244912" cy="24491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44170" y="492984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Navigator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7644170" y="5371089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Guide through change. The strategic decision is made; your role is to help them execute it effectively and manage the journey.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661"/>
            <a:ext cx="106134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Surfacing the Hidden Brief - preview of contracting (next week)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0265"/>
            <a:ext cx="1134070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347079"/>
            <a:ext cx="4099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"What would success look like?"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837498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they describe a highly specific outcome rather than a range of possible findings,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 may want validation rather than open analysis.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90117"/>
            <a:ext cx="1134070" cy="1669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016931"/>
            <a:ext cx="3886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"Who else has looked at this?"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507349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there have been internal debates, previous consultants, or competing analyses, </a:t>
            </a:r>
            <a:b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may be functioning as a tiebreaker …. or a scapegoat.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59968"/>
            <a:ext cx="1134070" cy="16698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686782"/>
            <a:ext cx="6150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"What happens if the findings surprise you/us?"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177201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question tests whether they're genuinely open to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diagnosis and unexpected recommendations.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50" y="611743"/>
            <a:ext cx="6930271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Internal Consultants Face Higher Stakes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50" y="1748433"/>
            <a:ext cx="4209574" cy="42095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92440" y="3425370"/>
            <a:ext cx="7659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sz="1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can't (easily) walk away</a:t>
            </a:r>
            <a:r>
              <a:rPr lang="en-US" sz="1450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from a difficult engagement: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it affects relationships and career prospects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92440" y="1865708"/>
            <a:ext cx="7659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sz="1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client is also a colleague</a:t>
            </a:r>
            <a:r>
              <a:rPr lang="en-US" sz="1450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</a:t>
            </a:r>
            <a:endParaRPr lang="en-US" sz="145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power dynamics and personal relationships complicate boundaries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99942" y="4206538"/>
            <a:ext cx="7659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sz="1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Your reputation follows you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through the organisation: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one conflict/misstep can define how you're perceived for years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99942" y="2646876"/>
            <a:ext cx="7659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sz="14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Political navigation is (even more) unavoidable: </a:t>
            </a:r>
            <a:b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must understand organisational dynamics whilst maintaining credibility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92440" y="5353169"/>
            <a:ext cx="765941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</a:t>
            </a: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same questions 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about role and motivation matter …</a:t>
            </a:r>
            <a:b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but internal politics make them even harder to ask directly.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78550" y="6825258"/>
            <a:ext cx="13073301" cy="803434"/>
          </a:xfrm>
          <a:prstGeom prst="roundRect">
            <a:avLst>
              <a:gd name="adj" fmla="val 3531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1" y="7101840"/>
            <a:ext cx="236339" cy="1890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393031" y="7061597"/>
            <a:ext cx="1226974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you are/might be an internal consultant: look at Wright's (2009) research on professional identity.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4485"/>
            <a:ext cx="40020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Reflection: Your Experience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280190" y="1279446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280190" y="1526262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0190" y="1651278"/>
            <a:ext cx="278356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Recall a (difficult) engagement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1994535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about a consulting project you've experienced, either as consultant or client.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80190" y="252638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280190" y="2773204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280190" y="28982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Identify the role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324147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role were consultants asked to play? Plumber, Doctor, Adviser, or Navigator?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280190" y="3773329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280190" y="4020145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0190" y="41451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Surface the need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80190" y="4488418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What role did the client actually need? Was there a mismatch between expectation and reality?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280190" y="5020270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280190" y="5267087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280190" y="539210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Examine motivation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280190" y="5735360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Did the client's stated reason for hiring match the real motivation driving the engagement?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518315" y="6465689"/>
            <a:ext cx="73182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Review the written material, including Wright's research on internal consultant identity dynamics.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6280190" y="6287095"/>
            <a:ext cx="22860" cy="611267"/>
          </a:xfrm>
          <a:prstGeom prst="rect">
            <a:avLst/>
          </a:prstGeom>
          <a:solidFill>
            <a:srgbClr val="9FA5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280190" y="7500616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Why academic researchers are sometimes sceptical about consultancy, </a:t>
            </a:r>
            <a:b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</a:b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why that scepticism can make consultants better at the job.</a:t>
            </a:r>
            <a:endParaRPr lang="en-US" sz="12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9CEB9C33-166B-9B13-9716-0032F1AA6E86}"/>
              </a:ext>
            </a:extLst>
          </p:cNvPr>
          <p:cNvSpPr/>
          <p:nvPr/>
        </p:nvSpPr>
        <p:spPr>
          <a:xfrm>
            <a:off x="6167200" y="7034808"/>
            <a:ext cx="322162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9FA5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EEF371E1-2518-3F8E-17D6-E7AECF901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908" y="7164825"/>
            <a:ext cx="181451" cy="181451"/>
          </a:xfrm>
          <a:prstGeom prst="rect">
            <a:avLst/>
          </a:prstGeom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id="{E9656856-F896-B08D-5DC6-852A87788401}"/>
              </a:ext>
            </a:extLst>
          </p:cNvPr>
          <p:cNvSpPr/>
          <p:nvPr/>
        </p:nvSpPr>
        <p:spPr>
          <a:xfrm>
            <a:off x="6583085" y="7110413"/>
            <a:ext cx="15380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COMING UP NEXT (AND LASTLY)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602</Words>
  <Application>Microsoft Macintosh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Outfit Bold</vt:lpstr>
      <vt:lpstr>Outfit Light</vt:lpstr>
      <vt:lpstr>Bitter</vt:lpstr>
      <vt:lpstr>Arial</vt:lpstr>
      <vt:lpstr>Outfit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Lukas Wallrich</cp:lastModifiedBy>
  <cp:revision>1</cp:revision>
  <dcterms:created xsi:type="dcterms:W3CDTF">2026-01-13T09:43:58Z</dcterms:created>
  <dcterms:modified xsi:type="dcterms:W3CDTF">2026-01-13T11:17:15Z</dcterms:modified>
</cp:coreProperties>
</file>